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2"/>
  </p:notesMasterIdLst>
  <p:sldIdLst>
    <p:sldId id="256" r:id="rId2"/>
    <p:sldId id="300" r:id="rId3"/>
    <p:sldId id="289" r:id="rId4"/>
    <p:sldId id="288" r:id="rId5"/>
    <p:sldId id="287" r:id="rId6"/>
    <p:sldId id="292" r:id="rId7"/>
    <p:sldId id="308" r:id="rId8"/>
    <p:sldId id="291" r:id="rId9"/>
    <p:sldId id="290" r:id="rId10"/>
    <p:sldId id="293" r:id="rId11"/>
    <p:sldId id="294" r:id="rId12"/>
    <p:sldId id="295" r:id="rId13"/>
    <p:sldId id="296" r:id="rId14"/>
    <p:sldId id="301" r:id="rId15"/>
    <p:sldId id="297" r:id="rId16"/>
    <p:sldId id="298" r:id="rId17"/>
    <p:sldId id="280" r:id="rId18"/>
    <p:sldId id="307" r:id="rId19"/>
    <p:sldId id="299" r:id="rId20"/>
    <p:sldId id="278" r:id="rId2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co" initials="E" lastIdx="1" clrIdx="0">
    <p:extLst>
      <p:ext uri="{19B8F6BF-5375-455C-9EA6-DF929625EA0E}">
        <p15:presenceInfo xmlns:p15="http://schemas.microsoft.com/office/powerpoint/2012/main" userId="S-1-5-21-455208852-3950588012-263466729-11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86176" autoAdjust="0"/>
  </p:normalViewPr>
  <p:slideViewPr>
    <p:cSldViewPr snapToGrid="0">
      <p:cViewPr varScale="1">
        <p:scale>
          <a:sx n="99" d="100"/>
          <a:sy n="99" d="100"/>
        </p:scale>
        <p:origin x="2046" y="7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-2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2C4DADD7-D62C-4DF3-8B8C-928977A3E900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8408088A-B15C-4D16-AA2E-E9B3635C5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453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8088A-B15C-4D16-AA2E-E9B3635C591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955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300" b="1" dirty="0"/>
              <a:t> 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8088A-B15C-4D16-AA2E-E9B3635C591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479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300" b="1" dirty="0"/>
              <a:t> 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8088A-B15C-4D16-AA2E-E9B3635C591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330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/>
              <a:t>83 228 entreprises en ZRR-ZMM soit 32% des entreprises, pourcentage</a:t>
            </a:r>
            <a:r>
              <a:rPr lang="fr-FR" sz="1200" b="1" baseline="0" dirty="0"/>
              <a:t> identique à la population de la zone</a:t>
            </a:r>
            <a:endParaRPr lang="fr-FR" sz="1200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8088A-B15C-4D16-AA2E-E9B3635C591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882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800" dirty="0"/>
              <a:t>Autres services</a:t>
            </a:r>
            <a:r>
              <a:rPr lang="fr-FR" sz="800" baseline="0" dirty="0"/>
              <a:t> = Transports, Hébergement et restauration, information et communication</a:t>
            </a:r>
            <a:endParaRPr lang="fr-FR" sz="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8088A-B15C-4D16-AA2E-E9B3635C591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880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800" dirty="0"/>
              <a:t>Autres services</a:t>
            </a:r>
            <a:r>
              <a:rPr lang="fr-FR" sz="800" baseline="0" dirty="0"/>
              <a:t> = Transports, Hébergement et restauration, information et communication</a:t>
            </a:r>
            <a:endParaRPr lang="fr-FR" sz="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8088A-B15C-4D16-AA2E-E9B3635C591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567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300" b="1" dirty="0"/>
              <a:t> 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8088A-B15C-4D16-AA2E-E9B3635C591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577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300" b="1" dirty="0"/>
              <a:t> 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8088A-B15C-4D16-AA2E-E9B3635C591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8546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800" dirty="0"/>
              <a:t>Autres services</a:t>
            </a:r>
            <a:r>
              <a:rPr lang="fr-FR" sz="800" baseline="0" dirty="0"/>
              <a:t> = Transports, Hébergement et restauration, information et communication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b="0" i="0" u="none" strike="noStrike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Industrie non alimentaire : textile (33%), habillement (33%), bois (50%), verre et céramique (71%)</a:t>
            </a:r>
            <a:endParaRPr lang="fr-FR" sz="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8088A-B15C-4D16-AA2E-E9B3635C591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506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808038"/>
            <a:ext cx="5386387" cy="4041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73789" y="5118726"/>
            <a:ext cx="5390304" cy="4849318"/>
          </a:xfrm>
          <a:prstGeom prst="rect">
            <a:avLst/>
          </a:prstGeom>
        </p:spPr>
        <p:txBody>
          <a:bodyPr lIns="95546" tIns="95546" rIns="95546" bIns="95546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7231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300" b="1" dirty="0"/>
              <a:t> 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8088A-B15C-4D16-AA2E-E9B3635C591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600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300" b="1" dirty="0"/>
              <a:t> 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8088A-B15C-4D16-AA2E-E9B3635C591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047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300" b="1" dirty="0"/>
              <a:t> 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8088A-B15C-4D16-AA2E-E9B3635C591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319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300" b="1" dirty="0"/>
              <a:t> 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8088A-B15C-4D16-AA2E-E9B3635C591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21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300" b="1" dirty="0"/>
              <a:t> 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8088A-B15C-4D16-AA2E-E9B3635C591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116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300" b="1" dirty="0"/>
              <a:t> 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8088A-B15C-4D16-AA2E-E9B3635C591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94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300" b="1" dirty="0"/>
              <a:t> 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8088A-B15C-4D16-AA2E-E9B3635C591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703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300" b="1" dirty="0"/>
              <a:t> 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8088A-B15C-4D16-AA2E-E9B3635C591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413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grpSp>
        <p:nvGrpSpPr>
          <p:cNvPr id="10" name="Groupe 9"/>
          <p:cNvGrpSpPr/>
          <p:nvPr/>
        </p:nvGrpSpPr>
        <p:grpSpPr>
          <a:xfrm>
            <a:off x="217035" y="6222153"/>
            <a:ext cx="4007700" cy="635847"/>
            <a:chOff x="182994" y="6123017"/>
            <a:chExt cx="4007700" cy="635847"/>
          </a:xfrm>
        </p:grpSpPr>
        <p:grpSp>
          <p:nvGrpSpPr>
            <p:cNvPr id="8" name="Groupe 7"/>
            <p:cNvGrpSpPr/>
            <p:nvPr/>
          </p:nvGrpSpPr>
          <p:grpSpPr>
            <a:xfrm>
              <a:off x="794366" y="6124727"/>
              <a:ext cx="3396328" cy="634137"/>
              <a:chOff x="475279" y="6167989"/>
              <a:chExt cx="3396328" cy="634137"/>
            </a:xfrm>
          </p:grpSpPr>
          <p:pic>
            <p:nvPicPr>
              <p:cNvPr id="12" name="Image 11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4565"/>
              <a:stretch/>
            </p:blipFill>
            <p:spPr>
              <a:xfrm>
                <a:off x="1762558" y="6167989"/>
                <a:ext cx="2109049" cy="634137"/>
              </a:xfrm>
              <a:prstGeom prst="rect">
                <a:avLst/>
              </a:prstGeom>
            </p:spPr>
          </p:pic>
          <p:pic>
            <p:nvPicPr>
              <p:cNvPr id="7" name="Imag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5279" y="6362743"/>
                <a:ext cx="1109046" cy="297614"/>
              </a:xfrm>
              <a:prstGeom prst="rect">
                <a:avLst/>
              </a:prstGeom>
            </p:spPr>
          </p:pic>
        </p:grp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2994" y="6123017"/>
              <a:ext cx="433139" cy="493200"/>
            </a:xfrm>
            <a:prstGeom prst="rect">
              <a:avLst/>
            </a:prstGeom>
          </p:spPr>
        </p:pic>
      </p:grpSp>
      <p:grpSp>
        <p:nvGrpSpPr>
          <p:cNvPr id="37" name="Groupe 36"/>
          <p:cNvGrpSpPr/>
          <p:nvPr/>
        </p:nvGrpSpPr>
        <p:grpSpPr>
          <a:xfrm>
            <a:off x="760" y="9525"/>
            <a:ext cx="9144793" cy="2849392"/>
            <a:chOff x="760" y="9525"/>
            <a:chExt cx="9144793" cy="2849392"/>
          </a:xfrm>
        </p:grpSpPr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0" y="9525"/>
              <a:ext cx="9144793" cy="1792379"/>
            </a:xfrm>
            <a:prstGeom prst="rect">
              <a:avLst/>
            </a:prstGeom>
          </p:spPr>
        </p:pic>
        <p:pic>
          <p:nvPicPr>
            <p:cNvPr id="39" name="Image 38"/>
            <p:cNvPicPr>
              <a:picLocks noChangeAspect="1"/>
            </p:cNvPicPr>
            <p:nvPr/>
          </p:nvPicPr>
          <p:blipFill rotWithShape="1">
            <a:blip r:embed="rId6"/>
            <a:srcRect t="18470"/>
            <a:stretch/>
          </p:blipFill>
          <p:spPr>
            <a:xfrm>
              <a:off x="3122361" y="1278290"/>
              <a:ext cx="2889754" cy="1580627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66407" y="5887701"/>
            <a:ext cx="3805200" cy="846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625" y="6167989"/>
            <a:ext cx="3804499" cy="63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46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9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 29"/>
          <p:cNvGrpSpPr/>
          <p:nvPr/>
        </p:nvGrpSpPr>
        <p:grpSpPr>
          <a:xfrm>
            <a:off x="760" y="9525"/>
            <a:ext cx="9144793" cy="2849392"/>
            <a:chOff x="760" y="9525"/>
            <a:chExt cx="9144793" cy="2849392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0" y="9525"/>
              <a:ext cx="9144793" cy="1792379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3"/>
            <a:srcRect t="18470"/>
            <a:stretch/>
          </p:blipFill>
          <p:spPr>
            <a:xfrm>
              <a:off x="3122361" y="1278290"/>
              <a:ext cx="2889754" cy="158062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4EA9-2E8E-4BC3-B7DC-07755C8B447C}" type="slidenum">
              <a:rPr lang="fr-FR" smtClean="0"/>
              <a:t>‹N°›</a:t>
            </a:fld>
            <a:endParaRPr lang="fr-FR"/>
          </a:p>
        </p:txBody>
      </p:sp>
      <p:grpSp>
        <p:nvGrpSpPr>
          <p:cNvPr id="24" name="Groupe 23"/>
          <p:cNvGrpSpPr/>
          <p:nvPr/>
        </p:nvGrpSpPr>
        <p:grpSpPr>
          <a:xfrm>
            <a:off x="217035" y="6222153"/>
            <a:ext cx="4007700" cy="635847"/>
            <a:chOff x="182994" y="6123017"/>
            <a:chExt cx="4007700" cy="635847"/>
          </a:xfrm>
        </p:grpSpPr>
        <p:grpSp>
          <p:nvGrpSpPr>
            <p:cNvPr id="26" name="Groupe 25"/>
            <p:cNvGrpSpPr/>
            <p:nvPr/>
          </p:nvGrpSpPr>
          <p:grpSpPr>
            <a:xfrm>
              <a:off x="794366" y="6124727"/>
              <a:ext cx="3396328" cy="634137"/>
              <a:chOff x="475279" y="6167989"/>
              <a:chExt cx="3396328" cy="634137"/>
            </a:xfrm>
          </p:grpSpPr>
          <p:pic>
            <p:nvPicPr>
              <p:cNvPr id="28" name="Image 27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4565"/>
              <a:stretch/>
            </p:blipFill>
            <p:spPr>
              <a:xfrm>
                <a:off x="1762558" y="6167989"/>
                <a:ext cx="2109049" cy="634137"/>
              </a:xfrm>
              <a:prstGeom prst="rect">
                <a:avLst/>
              </a:prstGeom>
            </p:spPr>
          </p:pic>
          <p:pic>
            <p:nvPicPr>
              <p:cNvPr id="29" name="Image 2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5279" y="6362743"/>
                <a:ext cx="1109046" cy="297614"/>
              </a:xfrm>
              <a:prstGeom prst="rect">
                <a:avLst/>
              </a:prstGeom>
            </p:spPr>
          </p:pic>
        </p:grpSp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2994" y="6123017"/>
              <a:ext cx="433139" cy="493200"/>
            </a:xfrm>
            <a:prstGeom prst="rect">
              <a:avLst/>
            </a:prstGeom>
          </p:spPr>
        </p:pic>
      </p:grpSp>
      <p:grpSp>
        <p:nvGrpSpPr>
          <p:cNvPr id="14" name="Groupe 13"/>
          <p:cNvGrpSpPr/>
          <p:nvPr userDrawn="1"/>
        </p:nvGrpSpPr>
        <p:grpSpPr>
          <a:xfrm>
            <a:off x="0" y="6221844"/>
            <a:ext cx="3938283" cy="634137"/>
            <a:chOff x="1059612" y="4044433"/>
            <a:chExt cx="3938283" cy="634137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192695" y="4044701"/>
              <a:ext cx="3805200" cy="63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Image 15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612" y="4044433"/>
              <a:ext cx="3804499" cy="634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760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757" y="1194068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4EA9-2E8E-4BC3-B7DC-07755C8B447C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0000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7563761" y="-406786"/>
            <a:ext cx="2058804" cy="15335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l="3328" t="14451" r="3816" b="16029"/>
          <a:stretch/>
        </p:blipFill>
        <p:spPr>
          <a:xfrm>
            <a:off x="7780183" y="219429"/>
            <a:ext cx="1152000" cy="281141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217035" y="6222153"/>
            <a:ext cx="4007700" cy="635847"/>
            <a:chOff x="182994" y="6123017"/>
            <a:chExt cx="4007700" cy="635847"/>
          </a:xfrm>
        </p:grpSpPr>
        <p:grpSp>
          <p:nvGrpSpPr>
            <p:cNvPr id="16" name="Groupe 15"/>
            <p:cNvGrpSpPr/>
            <p:nvPr/>
          </p:nvGrpSpPr>
          <p:grpSpPr>
            <a:xfrm>
              <a:off x="794366" y="6124727"/>
              <a:ext cx="3396328" cy="634137"/>
              <a:chOff x="475279" y="6167989"/>
              <a:chExt cx="3396328" cy="634137"/>
            </a:xfrm>
          </p:grpSpPr>
          <p:pic>
            <p:nvPicPr>
              <p:cNvPr id="18" name="Image 17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4565"/>
              <a:stretch/>
            </p:blipFill>
            <p:spPr>
              <a:xfrm>
                <a:off x="1762558" y="6167989"/>
                <a:ext cx="2109049" cy="634137"/>
              </a:xfrm>
              <a:prstGeom prst="rect">
                <a:avLst/>
              </a:prstGeom>
            </p:spPr>
          </p:pic>
          <p:pic>
            <p:nvPicPr>
              <p:cNvPr id="19" name="Image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5279" y="6362743"/>
                <a:ext cx="1109046" cy="297614"/>
              </a:xfrm>
              <a:prstGeom prst="rect">
                <a:avLst/>
              </a:prstGeom>
            </p:spPr>
          </p:pic>
        </p:grp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2994" y="6123017"/>
              <a:ext cx="433139" cy="49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794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 background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0"/>
            <a:ext cx="91447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4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1E55B-F4F0-497B-80BC-371EA5677316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B4EA9-2E8E-4BC3-B7DC-07755C8B44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51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362737"/>
            <a:ext cx="7772400" cy="2387600"/>
          </a:xfrm>
        </p:spPr>
        <p:txBody>
          <a:bodyPr>
            <a:noAutofit/>
          </a:bodyPr>
          <a:lstStyle/>
          <a:p>
            <a:r>
              <a:rPr lang="fr-FR" sz="3200" dirty="0">
                <a:solidFill>
                  <a:srgbClr val="00B0F0"/>
                </a:solidFill>
              </a:rPr>
              <a:t>Initiatives Structurantes et Innovantes en faveur de l'entrepreneuriat par la transmission-reprise d'entreprises</a:t>
            </a:r>
            <a:br>
              <a:rPr lang="fr-FR" sz="3200" dirty="0">
                <a:solidFill>
                  <a:srgbClr val="00B0F0"/>
                </a:solidFill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en Zone de Montagne, de Massif (ZMM) et Rurales d'Occitanie (ZRR) 2017 – 2019</a:t>
            </a:r>
            <a:endParaRPr lang="fr-FR" sz="2400" dirty="0">
              <a:solidFill>
                <a:srgbClr val="00B0F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4833257"/>
            <a:ext cx="6858000" cy="1926174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E95855"/>
                </a:solidFill>
              </a:rPr>
              <a:t>Étude de territoire</a:t>
            </a:r>
          </a:p>
          <a:p>
            <a:r>
              <a:rPr lang="fr-FR" sz="3600" dirty="0">
                <a:solidFill>
                  <a:srgbClr val="E95855"/>
                </a:solidFill>
              </a:rPr>
              <a:t>Zone PNR 66</a:t>
            </a:r>
          </a:p>
        </p:txBody>
      </p:sp>
    </p:spTree>
    <p:extLst>
      <p:ext uri="{BB962C8B-B14F-4D97-AF65-F5344CB8AC3E}">
        <p14:creationId xmlns:p14="http://schemas.microsoft.com/office/powerpoint/2010/main" val="10927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42422" y="1024932"/>
            <a:ext cx="6109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DONNEES DE CADRAGE</a:t>
            </a:r>
          </a:p>
          <a:p>
            <a:pPr algn="ctr"/>
            <a:endParaRPr lang="fr-FR" sz="1050" b="1" dirty="0">
              <a:solidFill>
                <a:srgbClr val="0070C0"/>
              </a:solidFill>
            </a:endParaRPr>
          </a:p>
          <a:p>
            <a:pPr algn="ctr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REGION OCCITANIE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62225" y="2102489"/>
            <a:ext cx="8269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rgbClr val="FF0000"/>
                </a:solidFill>
              </a:rPr>
              <a:t>L’emploi </a:t>
            </a:r>
            <a:r>
              <a:rPr lang="fr-FR" sz="2400" dirty="0"/>
              <a:t>en ZRR-ZMM est </a:t>
            </a:r>
            <a:r>
              <a:rPr lang="fr-FR" sz="2400" dirty="0">
                <a:solidFill>
                  <a:srgbClr val="FF0000"/>
                </a:solidFill>
              </a:rPr>
              <a:t>en baisse </a:t>
            </a:r>
            <a:r>
              <a:rPr lang="fr-FR" sz="2400" dirty="0"/>
              <a:t>(-0,9 % entre 2010 et 2015), alors qu’il est en hausse dans le reste de la région (+4,2 %).</a:t>
            </a:r>
          </a:p>
          <a:p>
            <a:pPr algn="just"/>
            <a:endParaRPr lang="fr-FR" sz="2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542422" y="3474048"/>
            <a:ext cx="6109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A9D18E"/>
                </a:solidFill>
              </a:rPr>
              <a:t>ZONE PNR 66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62225" y="4073638"/>
            <a:ext cx="8269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La </a:t>
            </a:r>
            <a:r>
              <a:rPr lang="fr-FR" sz="2400" dirty="0">
                <a:solidFill>
                  <a:srgbClr val="FF0000"/>
                </a:solidFill>
              </a:rPr>
              <a:t>situation est plus contrastée sur le département </a:t>
            </a:r>
            <a:r>
              <a:rPr lang="fr-FR" sz="2400" dirty="0"/>
              <a:t>: l’emploi est en hausse de 0,9 % en ZRR-ZMM et de 5,8 % hors ZRR-ZMM.</a:t>
            </a:r>
          </a:p>
          <a:p>
            <a:pPr algn="just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10464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42422" y="1024932"/>
            <a:ext cx="6109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DONNEES DE CADRAGE</a:t>
            </a:r>
          </a:p>
          <a:p>
            <a:pPr algn="ctr"/>
            <a:endParaRPr lang="fr-FR" sz="1050" b="1" dirty="0">
              <a:solidFill>
                <a:srgbClr val="0070C0"/>
              </a:solidFill>
            </a:endParaRPr>
          </a:p>
          <a:p>
            <a:pPr algn="ctr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REGION OCCITANIE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62225" y="2102489"/>
            <a:ext cx="8269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Sur une période 10 ans (2007-2017), </a:t>
            </a:r>
            <a:r>
              <a:rPr lang="fr-FR" sz="2400" dirty="0">
                <a:solidFill>
                  <a:srgbClr val="FF0000"/>
                </a:solidFill>
              </a:rPr>
              <a:t>l’emploi salarié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FF0000"/>
                </a:solidFill>
              </a:rPr>
              <a:t>est en recul de 5,2% en ZRR-ZMM </a:t>
            </a:r>
            <a:r>
              <a:rPr lang="fr-FR" sz="2400" dirty="0"/>
              <a:t>alors qu’il augmente de 9,1% dans le reste de la région*.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542422" y="3795599"/>
            <a:ext cx="6109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A9D18E"/>
                </a:solidFill>
              </a:rPr>
              <a:t>ZONE PNR 66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62225" y="4304748"/>
            <a:ext cx="8269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La </a:t>
            </a:r>
            <a:r>
              <a:rPr lang="fr-FR" sz="2400" dirty="0">
                <a:solidFill>
                  <a:srgbClr val="FF0000"/>
                </a:solidFill>
              </a:rPr>
              <a:t>différence est aussi nette </a:t>
            </a:r>
            <a:r>
              <a:rPr lang="fr-FR" sz="2400" dirty="0"/>
              <a:t>sur la zone : le recul est de 8% en ZRR-ZMM  et de 10% sur le reste de la zone.</a:t>
            </a:r>
          </a:p>
          <a:p>
            <a:pPr algn="just"/>
            <a:endParaRPr lang="fr-FR" sz="2400" dirty="0"/>
          </a:p>
        </p:txBody>
      </p:sp>
      <p:sp>
        <p:nvSpPr>
          <p:cNvPr id="2" name="ZoneTexte 1"/>
          <p:cNvSpPr txBox="1"/>
          <p:nvPr/>
        </p:nvSpPr>
        <p:spPr>
          <a:xfrm>
            <a:off x="571500" y="5505077"/>
            <a:ext cx="7753350" cy="28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* Source ACOSS-URSAFF : Effectifs salariés au 31/12 de chaque année dans le secteur concurrentiel</a:t>
            </a:r>
          </a:p>
        </p:txBody>
      </p:sp>
    </p:spTree>
    <p:extLst>
      <p:ext uri="{BB962C8B-B14F-4D97-AF65-F5344CB8AC3E}">
        <p14:creationId xmlns:p14="http://schemas.microsoft.com/office/powerpoint/2010/main" val="273857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42422" y="1024932"/>
            <a:ext cx="6109398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DONNEES DE CADRAGE</a:t>
            </a:r>
          </a:p>
          <a:p>
            <a:pPr algn="ctr"/>
            <a:endParaRPr lang="fr-FR" sz="1050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62225" y="2584810"/>
            <a:ext cx="8269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/>
              <a:t>Une action spécifique pour intensifier la transmission dans les ZRR-ZMM est particulièrement pertinente étant donné le faible dynamisme démographique et économique de ces zones.</a:t>
            </a:r>
          </a:p>
        </p:txBody>
      </p:sp>
    </p:spTree>
    <p:extLst>
      <p:ext uri="{BB962C8B-B14F-4D97-AF65-F5344CB8AC3E}">
        <p14:creationId xmlns:p14="http://schemas.microsoft.com/office/powerpoint/2010/main" val="336214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8747" y="998173"/>
            <a:ext cx="7886700" cy="830628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Champs de l’étude : 314 163 établissements en Occitanie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604473"/>
              </p:ext>
            </p:extLst>
          </p:nvPr>
        </p:nvGraphicFramePr>
        <p:xfrm>
          <a:off x="648747" y="1993446"/>
          <a:ext cx="7516166" cy="149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3497">
                  <a:extLst>
                    <a:ext uri="{9D8B030D-6E8A-4147-A177-3AD203B41FA5}">
                      <a16:colId xmlns:a16="http://schemas.microsoft.com/office/drawing/2014/main" val="2222202241"/>
                    </a:ext>
                  </a:extLst>
                </a:gridCol>
                <a:gridCol w="2632669">
                  <a:extLst>
                    <a:ext uri="{9D8B030D-6E8A-4147-A177-3AD203B41FA5}">
                      <a16:colId xmlns:a16="http://schemas.microsoft.com/office/drawing/2014/main" val="3129494888"/>
                    </a:ext>
                  </a:extLst>
                </a:gridCol>
              </a:tblGrid>
              <a:tr h="444954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Filtre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Solde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55959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Base complète des établissements MSA-RCS-RM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417 573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046722"/>
                  </a:ext>
                </a:extLst>
              </a:tr>
              <a:tr h="323178"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Hors données</a:t>
                      </a:r>
                      <a:r>
                        <a:rPr lang="fr-FR" sz="1400" baseline="0" dirty="0"/>
                        <a:t> non renseignées (âge, activité)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387 806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493256"/>
                  </a:ext>
                </a:extLst>
              </a:tr>
              <a:tr h="323178"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Hors </a:t>
                      </a:r>
                      <a:r>
                        <a:rPr lang="fr-FR" sz="1400" dirty="0" err="1"/>
                        <a:t>micro-entreprises</a:t>
                      </a:r>
                      <a:r>
                        <a:rPr lang="fr-FR" sz="1400" dirty="0"/>
                        <a:t> et cotisants solidaires (agriculture)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314 163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300791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781050" y="4953000"/>
            <a:ext cx="77543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* Les doubles immatriculés ne sont comptabilisés qu’une fois</a:t>
            </a:r>
          </a:p>
        </p:txBody>
      </p:sp>
    </p:spTree>
    <p:extLst>
      <p:ext uri="{BB962C8B-B14F-4D97-AF65-F5344CB8AC3E}">
        <p14:creationId xmlns:p14="http://schemas.microsoft.com/office/powerpoint/2010/main" val="2712710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8747" y="998173"/>
            <a:ext cx="7886700" cy="830628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Population étudiée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48747" y="1943100"/>
            <a:ext cx="74009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Le critère d’âge sera au cœur de cette étude.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Même s’il est aujourd’hui admis que ce critère n’est pertinent que dans une moitié des transmissions, il est très complexe, avec les données de nos répertoires d’analyser d’autres critères.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On peut admettre que les entreprises ayant un </a:t>
            </a:r>
            <a:r>
              <a:rPr lang="fr-FR" u="sng" dirty="0">
                <a:solidFill>
                  <a:srgbClr val="FF0000"/>
                </a:solidFill>
              </a:rPr>
              <a:t>dirigeant de 55 ans ou + sont « susceptibles d’être transmises »</a:t>
            </a:r>
            <a:r>
              <a:rPr lang="fr-FR" dirty="0"/>
              <a:t>. Nous ferons donc un focus sur ces dernières.</a:t>
            </a:r>
          </a:p>
        </p:txBody>
      </p:sp>
    </p:spTree>
    <p:extLst>
      <p:ext uri="{BB962C8B-B14F-4D97-AF65-F5344CB8AC3E}">
        <p14:creationId xmlns:p14="http://schemas.microsoft.com/office/powerpoint/2010/main" val="3477838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549" y="990600"/>
            <a:ext cx="7886700" cy="804445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Des situations différentes selon le secteur d’activité…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188363"/>
              </p:ext>
            </p:extLst>
          </p:nvPr>
        </p:nvGraphicFramePr>
        <p:xfrm>
          <a:off x="333372" y="1585198"/>
          <a:ext cx="8477252" cy="3814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314">
                  <a:extLst>
                    <a:ext uri="{9D8B030D-6E8A-4147-A177-3AD203B41FA5}">
                      <a16:colId xmlns:a16="http://schemas.microsoft.com/office/drawing/2014/main" val="3421642128"/>
                    </a:ext>
                  </a:extLst>
                </a:gridCol>
                <a:gridCol w="2095575">
                  <a:extLst>
                    <a:ext uri="{9D8B030D-6E8A-4147-A177-3AD203B41FA5}">
                      <a16:colId xmlns:a16="http://schemas.microsoft.com/office/drawing/2014/main" val="3692588314"/>
                    </a:ext>
                  </a:extLst>
                </a:gridCol>
                <a:gridCol w="2143049">
                  <a:extLst>
                    <a:ext uri="{9D8B030D-6E8A-4147-A177-3AD203B41FA5}">
                      <a16:colId xmlns:a16="http://schemas.microsoft.com/office/drawing/2014/main" val="2658285923"/>
                    </a:ext>
                  </a:extLst>
                </a:gridCol>
                <a:gridCol w="2119314">
                  <a:extLst>
                    <a:ext uri="{9D8B030D-6E8A-4147-A177-3AD203B41FA5}">
                      <a16:colId xmlns:a16="http://schemas.microsoft.com/office/drawing/2014/main" val="4122730733"/>
                    </a:ext>
                  </a:extLst>
                </a:gridCol>
              </a:tblGrid>
              <a:tr h="535512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Secteur d’activité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Nombre d’établissements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Nombre d’établissements dirigés par un senior (55 ans ou 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Part</a:t>
                      </a:r>
                      <a:r>
                        <a:rPr lang="fr-FR" sz="1200" baseline="0" dirty="0"/>
                        <a:t> des </a:t>
                      </a:r>
                      <a:r>
                        <a:rPr lang="fr-FR" sz="1200" dirty="0"/>
                        <a:t>établissements</a:t>
                      </a:r>
                      <a:r>
                        <a:rPr lang="fr-FR" sz="1200" baseline="0" dirty="0"/>
                        <a:t> dirigés par un senior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892994"/>
                  </a:ext>
                </a:extLst>
              </a:tr>
              <a:tr h="290525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Secteur agricole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50 148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19 276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47581"/>
                  </a:ext>
                </a:extLst>
              </a:tr>
              <a:tr h="350129">
                <a:tc>
                  <a:txBody>
                    <a:bodyPr/>
                    <a:lstStyle/>
                    <a:p>
                      <a:pPr algn="ctr"/>
                      <a:r>
                        <a:rPr lang="fr-FR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Industrie alimentaire</a:t>
                      </a:r>
                    </a:p>
                    <a:p>
                      <a:pPr algn="ctr"/>
                      <a:r>
                        <a:rPr lang="fr-FR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(NAF 10 a 12)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8 083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2 672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703004"/>
                  </a:ext>
                </a:extLst>
              </a:tr>
              <a:tr h="478136">
                <a:tc>
                  <a:txBody>
                    <a:bodyPr/>
                    <a:lstStyle/>
                    <a:p>
                      <a:pPr algn="ctr"/>
                      <a:r>
                        <a:rPr lang="fr-FR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Industrie non alimentaire</a:t>
                      </a:r>
                    </a:p>
                    <a:p>
                      <a:pPr algn="ctr"/>
                      <a:r>
                        <a:rPr lang="fr-FR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(NAF 13 a 39) (hors production d’énergie)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16 671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7 040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42%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814740"/>
                  </a:ext>
                </a:extLst>
              </a:tr>
              <a:tr h="229505">
                <a:tc>
                  <a:txBody>
                    <a:bodyPr/>
                    <a:lstStyle/>
                    <a:p>
                      <a:pPr algn="ctr"/>
                      <a:r>
                        <a:rPr lang="fr-FR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Construction (NAF 41 a 43)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50 360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14 921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056190"/>
                  </a:ext>
                </a:extLst>
              </a:tr>
              <a:tr h="229505">
                <a:tc>
                  <a:txBody>
                    <a:bodyPr/>
                    <a:lstStyle/>
                    <a:p>
                      <a:pPr algn="ctr"/>
                      <a:r>
                        <a:rPr lang="fr-FR" sz="1050" b="0" i="0" u="none" strike="noStrike" baseline="0" dirty="0">
                          <a:latin typeface="+mn-lt"/>
                        </a:rPr>
                        <a:t>Commerce (NAF 45 a 47)</a:t>
                      </a:r>
                      <a:endParaRPr lang="fr-FR" sz="105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57 313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23 561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730683"/>
                  </a:ext>
                </a:extLst>
              </a:tr>
              <a:tr h="344258">
                <a:tc>
                  <a:txBody>
                    <a:bodyPr/>
                    <a:lstStyle/>
                    <a:p>
                      <a:pPr algn="ctr"/>
                      <a:r>
                        <a:rPr lang="fr-FR" sz="1050" b="0" i="0" u="none" strike="noStrike" baseline="0" dirty="0">
                          <a:latin typeface="+mn-lt"/>
                        </a:rPr>
                        <a:t>Services aux particuliers</a:t>
                      </a:r>
                    </a:p>
                    <a:p>
                      <a:pPr algn="ctr"/>
                      <a:r>
                        <a:rPr lang="fr-FR" sz="1050" b="0" i="0" u="none" strike="noStrike" baseline="0" dirty="0">
                          <a:latin typeface="+mn-lt"/>
                        </a:rPr>
                        <a:t>(NAF 90 a 96)</a:t>
                      </a:r>
                      <a:endParaRPr lang="fr-FR" sz="105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19</a:t>
                      </a:r>
                      <a:r>
                        <a:rPr lang="fr-FR" sz="1200" baseline="0" dirty="0"/>
                        <a:t> 463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5 559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33253"/>
                  </a:ext>
                </a:extLst>
              </a:tr>
              <a:tr h="234592">
                <a:tc>
                  <a:txBody>
                    <a:bodyPr/>
                    <a:lstStyle/>
                    <a:p>
                      <a:pPr algn="ctr"/>
                      <a:r>
                        <a:rPr lang="fr-FR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Autres services (NAF 49 a 85)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96 921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37 553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138636"/>
                  </a:ext>
                </a:extLst>
              </a:tr>
              <a:tr h="344258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Autres activités (énergie, santé…)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15 204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6 802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217178"/>
                  </a:ext>
                </a:extLst>
              </a:tr>
              <a:tr h="321856"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Ensemble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314 163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117 384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036846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28609" y="5569755"/>
            <a:ext cx="8486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37 % des établissements en Occitanie sont dirigés par un chef d’entreprise de 55 ans ou +</a:t>
            </a:r>
          </a:p>
        </p:txBody>
      </p:sp>
    </p:spTree>
    <p:extLst>
      <p:ext uri="{BB962C8B-B14F-4D97-AF65-F5344CB8AC3E}">
        <p14:creationId xmlns:p14="http://schemas.microsoft.com/office/powerpoint/2010/main" val="3485286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7224" y="729083"/>
            <a:ext cx="7886700" cy="804445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… Et suivant la situation géographique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732505"/>
              </p:ext>
            </p:extLst>
          </p:nvPr>
        </p:nvGraphicFramePr>
        <p:xfrm>
          <a:off x="476248" y="1329749"/>
          <a:ext cx="8248651" cy="4238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7720">
                  <a:extLst>
                    <a:ext uri="{9D8B030D-6E8A-4147-A177-3AD203B41FA5}">
                      <a16:colId xmlns:a16="http://schemas.microsoft.com/office/drawing/2014/main" val="3421642128"/>
                    </a:ext>
                  </a:extLst>
                </a:gridCol>
                <a:gridCol w="1490248">
                  <a:extLst>
                    <a:ext uri="{9D8B030D-6E8A-4147-A177-3AD203B41FA5}">
                      <a16:colId xmlns:a16="http://schemas.microsoft.com/office/drawing/2014/main" val="3692588314"/>
                    </a:ext>
                  </a:extLst>
                </a:gridCol>
                <a:gridCol w="1712477">
                  <a:extLst>
                    <a:ext uri="{9D8B030D-6E8A-4147-A177-3AD203B41FA5}">
                      <a16:colId xmlns:a16="http://schemas.microsoft.com/office/drawing/2014/main" val="2658285923"/>
                    </a:ext>
                  </a:extLst>
                </a:gridCol>
                <a:gridCol w="1542537">
                  <a:extLst>
                    <a:ext uri="{9D8B030D-6E8A-4147-A177-3AD203B41FA5}">
                      <a16:colId xmlns:a16="http://schemas.microsoft.com/office/drawing/2014/main" val="4122730733"/>
                    </a:ext>
                  </a:extLst>
                </a:gridCol>
                <a:gridCol w="1385669">
                  <a:extLst>
                    <a:ext uri="{9D8B030D-6E8A-4147-A177-3AD203B41FA5}">
                      <a16:colId xmlns:a16="http://schemas.microsoft.com/office/drawing/2014/main" val="1791760816"/>
                    </a:ext>
                  </a:extLst>
                </a:gridCol>
              </a:tblGrid>
              <a:tr h="74376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Secteur d’activité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Nombre d’établissements en</a:t>
                      </a:r>
                    </a:p>
                    <a:p>
                      <a:pPr algn="ctr"/>
                      <a:r>
                        <a:rPr lang="fr-FR" sz="1200" b="0" dirty="0"/>
                        <a:t>ZRR-ZMM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Nombre d’établissements dirigés par un senior en ZRR-ZMM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Part</a:t>
                      </a:r>
                      <a:r>
                        <a:rPr lang="fr-FR" sz="1200" b="0" baseline="0" dirty="0"/>
                        <a:t> des établissements dirigés par un senior en ZRR-ZMM</a:t>
                      </a:r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Ecart par rapport</a:t>
                      </a:r>
                      <a:r>
                        <a:rPr lang="fr-FR" sz="1200" b="0" baseline="0" dirty="0"/>
                        <a:t> aux données régionales (point de %)</a:t>
                      </a:r>
                      <a:endParaRPr lang="fr-FR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892994"/>
                  </a:ext>
                </a:extLst>
              </a:tr>
              <a:tr h="344106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Secteur agricole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35 748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13 406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862295"/>
                  </a:ext>
                </a:extLst>
              </a:tr>
              <a:tr h="371880">
                <a:tc>
                  <a:txBody>
                    <a:bodyPr/>
                    <a:lstStyle/>
                    <a:p>
                      <a:pPr algn="ctr"/>
                      <a:r>
                        <a:rPr lang="fr-FR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Industrie alimentaire</a:t>
                      </a:r>
                    </a:p>
                    <a:p>
                      <a:pPr algn="ctr"/>
                      <a:r>
                        <a:rPr lang="fr-FR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(NAF 10 a 12)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3 564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1 366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+ 5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703004"/>
                  </a:ext>
                </a:extLst>
              </a:tr>
              <a:tr h="516500">
                <a:tc>
                  <a:txBody>
                    <a:bodyPr/>
                    <a:lstStyle/>
                    <a:p>
                      <a:pPr algn="ctr"/>
                      <a:r>
                        <a:rPr lang="fr-FR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Industrie non alimentaire</a:t>
                      </a:r>
                    </a:p>
                    <a:p>
                      <a:pPr algn="ctr"/>
                      <a:r>
                        <a:rPr lang="fr-FR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(NAF 13 a 39) (hors production d’énergie)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6 129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2 813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+ 4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814740"/>
                  </a:ext>
                </a:extLst>
              </a:tr>
              <a:tr h="345921">
                <a:tc>
                  <a:txBody>
                    <a:bodyPr/>
                    <a:lstStyle/>
                    <a:p>
                      <a:pPr algn="ctr"/>
                      <a:r>
                        <a:rPr lang="fr-FR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Construction (NAF 41 a 43)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16 763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5 568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+ 3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056190"/>
                  </a:ext>
                </a:extLst>
              </a:tr>
              <a:tr h="290821">
                <a:tc>
                  <a:txBody>
                    <a:bodyPr/>
                    <a:lstStyle/>
                    <a:p>
                      <a:pPr algn="ctr"/>
                      <a:r>
                        <a:rPr lang="fr-FR" sz="1050" b="0" i="0" u="none" strike="noStrike" baseline="0" dirty="0">
                          <a:latin typeface="+mn-lt"/>
                        </a:rPr>
                        <a:t>Commerce (NAF 45 a 47)</a:t>
                      </a:r>
                      <a:endParaRPr lang="fr-FR" sz="105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17 277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7 792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+ 4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730683"/>
                  </a:ext>
                </a:extLst>
              </a:tr>
              <a:tr h="371880">
                <a:tc>
                  <a:txBody>
                    <a:bodyPr/>
                    <a:lstStyle/>
                    <a:p>
                      <a:pPr algn="ctr"/>
                      <a:r>
                        <a:rPr lang="fr-FR" sz="1050" b="0" i="0" u="none" strike="noStrike" baseline="0" dirty="0">
                          <a:latin typeface="+mn-lt"/>
                        </a:rPr>
                        <a:t>Services aux particuliers</a:t>
                      </a:r>
                    </a:p>
                    <a:p>
                      <a:pPr algn="ctr"/>
                      <a:r>
                        <a:rPr lang="fr-FR" sz="1050" b="0" i="0" u="none" strike="noStrike" baseline="0" dirty="0">
                          <a:latin typeface="+mn-lt"/>
                        </a:rPr>
                        <a:t>(NAF 90 a 96)</a:t>
                      </a:r>
                      <a:endParaRPr lang="fr-FR" sz="105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5 754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1 815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+ 3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33253"/>
                  </a:ext>
                </a:extLst>
              </a:tr>
              <a:tr h="317461">
                <a:tc>
                  <a:txBody>
                    <a:bodyPr/>
                    <a:lstStyle/>
                    <a:p>
                      <a:pPr algn="ctr"/>
                      <a:r>
                        <a:rPr lang="fr-FR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Autres services (NAF 49 a 85)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25 925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10 991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+ 3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138636"/>
                  </a:ext>
                </a:extLst>
              </a:tr>
              <a:tr h="371880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Autres activités (énergie, santé…)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7 816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3 345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- 2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217178"/>
                  </a:ext>
                </a:extLst>
              </a:tr>
              <a:tr h="350963"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Ensemble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118 976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47 096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+ 3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85924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295273" y="5607921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40 % des établissements en ZRR-ZMM sont dirigés par un chef d’entreprise de 55 ans ou +</a:t>
            </a:r>
          </a:p>
        </p:txBody>
      </p:sp>
    </p:spTree>
    <p:extLst>
      <p:ext uri="{BB962C8B-B14F-4D97-AF65-F5344CB8AC3E}">
        <p14:creationId xmlns:p14="http://schemas.microsoft.com/office/powerpoint/2010/main" val="2886307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659" y="1570256"/>
            <a:ext cx="5844508" cy="444017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9076" y="923925"/>
            <a:ext cx="8829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Des dirigeants plus âgés à l’ouest de la région et dans les zones rurales et de montagne (hors exploitations agricoles)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051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9076" y="863285"/>
            <a:ext cx="8829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Des dirigeants agricoles plus âgés à l’ouest de la région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9" y="1232617"/>
            <a:ext cx="7061968" cy="490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31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798" y="857480"/>
            <a:ext cx="8639178" cy="509170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Focus zone PNR 66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331256"/>
              </p:ext>
            </p:extLst>
          </p:nvPr>
        </p:nvGraphicFramePr>
        <p:xfrm>
          <a:off x="304798" y="1331220"/>
          <a:ext cx="8639178" cy="4274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978">
                  <a:extLst>
                    <a:ext uri="{9D8B030D-6E8A-4147-A177-3AD203B41FA5}">
                      <a16:colId xmlns:a16="http://schemas.microsoft.com/office/drawing/2014/main" val="3421642128"/>
                    </a:ext>
                  </a:extLst>
                </a:gridCol>
                <a:gridCol w="1336319">
                  <a:extLst>
                    <a:ext uri="{9D8B030D-6E8A-4147-A177-3AD203B41FA5}">
                      <a16:colId xmlns:a16="http://schemas.microsoft.com/office/drawing/2014/main" val="3692588314"/>
                    </a:ext>
                  </a:extLst>
                </a:gridCol>
                <a:gridCol w="1535592">
                  <a:extLst>
                    <a:ext uri="{9D8B030D-6E8A-4147-A177-3AD203B41FA5}">
                      <a16:colId xmlns:a16="http://schemas.microsoft.com/office/drawing/2014/main" val="2658285923"/>
                    </a:ext>
                  </a:extLst>
                </a:gridCol>
                <a:gridCol w="1383207">
                  <a:extLst>
                    <a:ext uri="{9D8B030D-6E8A-4147-A177-3AD203B41FA5}">
                      <a16:colId xmlns:a16="http://schemas.microsoft.com/office/drawing/2014/main" val="4122730733"/>
                    </a:ext>
                  </a:extLst>
                </a:gridCol>
                <a:gridCol w="1242541">
                  <a:extLst>
                    <a:ext uri="{9D8B030D-6E8A-4147-A177-3AD203B41FA5}">
                      <a16:colId xmlns:a16="http://schemas.microsoft.com/office/drawing/2014/main" val="1791760816"/>
                    </a:ext>
                  </a:extLst>
                </a:gridCol>
                <a:gridCol w="1242541">
                  <a:extLst>
                    <a:ext uri="{9D8B030D-6E8A-4147-A177-3AD203B41FA5}">
                      <a16:colId xmlns:a16="http://schemas.microsoft.com/office/drawing/2014/main" val="1645167793"/>
                    </a:ext>
                  </a:extLst>
                </a:gridCol>
              </a:tblGrid>
              <a:tr h="944073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Secteur d’activité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Nombre d’établissements  sur la zone Pyrénées-Catalanes (ZRR-ZMM)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Nombre d’établissements dirigés par un senior sur la zone 66 (ZRR-ZMM)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Part</a:t>
                      </a:r>
                      <a:r>
                        <a:rPr lang="fr-FR" sz="1200" b="0" baseline="0" dirty="0"/>
                        <a:t> des établissements dirigés par un senior sur </a:t>
                      </a:r>
                      <a:r>
                        <a:rPr lang="fr-FR" sz="1200" b="0" dirty="0"/>
                        <a:t>la zone 66 </a:t>
                      </a:r>
                      <a:r>
                        <a:rPr lang="fr-FR" sz="1200" b="0" baseline="0" dirty="0"/>
                        <a:t>(ZRR-ZMM)</a:t>
                      </a:r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/>
                        <a:t>Ecart par rapport aux données régionales </a:t>
                      </a:r>
                      <a:r>
                        <a:rPr lang="fr-FR" sz="1200" b="0" baseline="0" dirty="0"/>
                        <a:t>(point de %)</a:t>
                      </a:r>
                      <a:endParaRPr lang="fr-FR" sz="1200" b="0" dirty="0"/>
                    </a:p>
                    <a:p>
                      <a:pPr algn="ctr"/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/>
                        <a:t>Ecart par rapport aux ZRR-ZMM </a:t>
                      </a:r>
                      <a:r>
                        <a:rPr lang="fr-FR" sz="1200" b="0" baseline="0" dirty="0"/>
                        <a:t>(point de %)</a:t>
                      </a:r>
                      <a:endParaRPr lang="fr-FR" sz="1200" b="0" dirty="0"/>
                    </a:p>
                    <a:p>
                      <a:pPr algn="ctr"/>
                      <a:endParaRPr lang="fr-FR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892994"/>
                  </a:ext>
                </a:extLst>
              </a:tr>
              <a:tr h="199708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Secteur agricole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408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147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- 2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- 2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709243"/>
                  </a:ext>
                </a:extLst>
              </a:tr>
              <a:tr h="406907">
                <a:tc>
                  <a:txBody>
                    <a:bodyPr/>
                    <a:lstStyle/>
                    <a:p>
                      <a:pPr algn="ctr"/>
                      <a:r>
                        <a:rPr lang="fr-FR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Industrie alimentaire</a:t>
                      </a:r>
                    </a:p>
                    <a:p>
                      <a:pPr algn="ctr"/>
                      <a:r>
                        <a:rPr lang="fr-FR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(NAF 10 a 12)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+ 11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+ 6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703004"/>
                  </a:ext>
                </a:extLst>
              </a:tr>
              <a:tr h="453881">
                <a:tc>
                  <a:txBody>
                    <a:bodyPr/>
                    <a:lstStyle/>
                    <a:p>
                      <a:pPr algn="ctr"/>
                      <a:r>
                        <a:rPr lang="fr-FR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Industrie non alimentaire</a:t>
                      </a:r>
                    </a:p>
                    <a:p>
                      <a:pPr algn="ctr"/>
                      <a:r>
                        <a:rPr lang="fr-FR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(NAF 13 a 39) (hors production d’énergie)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+ 13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+ 7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814740"/>
                  </a:ext>
                </a:extLst>
              </a:tr>
              <a:tr h="199708">
                <a:tc>
                  <a:txBody>
                    <a:bodyPr/>
                    <a:lstStyle/>
                    <a:p>
                      <a:pPr algn="ctr"/>
                      <a:r>
                        <a:rPr lang="fr-FR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Construction (NAF 41 a 43)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534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+ 6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+ 3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056190"/>
                  </a:ext>
                </a:extLst>
              </a:tr>
              <a:tr h="199708">
                <a:tc>
                  <a:txBody>
                    <a:bodyPr/>
                    <a:lstStyle/>
                    <a:p>
                      <a:pPr algn="ctr"/>
                      <a:r>
                        <a:rPr lang="fr-FR" sz="1050" b="0" i="0" u="none" strike="noStrike" baseline="0" dirty="0">
                          <a:latin typeface="+mn-lt"/>
                        </a:rPr>
                        <a:t>Commerce (NAF 45 a 47)</a:t>
                      </a:r>
                      <a:endParaRPr lang="fr-FR" sz="105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465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+ 2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- 2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730683"/>
                  </a:ext>
                </a:extLst>
              </a:tr>
              <a:tr h="326795">
                <a:tc>
                  <a:txBody>
                    <a:bodyPr/>
                    <a:lstStyle/>
                    <a:p>
                      <a:pPr algn="ctr"/>
                      <a:r>
                        <a:rPr lang="fr-FR" sz="1050" b="0" i="0" u="none" strike="noStrike" baseline="0" dirty="0">
                          <a:latin typeface="+mn-lt"/>
                        </a:rPr>
                        <a:t>Services aux particuliers</a:t>
                      </a:r>
                    </a:p>
                    <a:p>
                      <a:pPr algn="ctr"/>
                      <a:r>
                        <a:rPr lang="fr-FR" sz="1050" b="0" i="0" u="none" strike="noStrike" baseline="0" dirty="0">
                          <a:latin typeface="+mn-lt"/>
                        </a:rPr>
                        <a:t>(NAF 90 a 96)</a:t>
                      </a:r>
                      <a:endParaRPr lang="fr-FR" sz="105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181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FR" sz="1050" dirty="0"/>
                        <a:t>- 1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- 3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33253"/>
                  </a:ext>
                </a:extLst>
              </a:tr>
              <a:tr h="273690">
                <a:tc>
                  <a:txBody>
                    <a:bodyPr/>
                    <a:lstStyle/>
                    <a:p>
                      <a:pPr algn="ctr"/>
                      <a:r>
                        <a:rPr lang="fr-FR" sz="10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Autres services (NAF 49 a 85)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1 042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501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+ 9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+ 6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138636"/>
                  </a:ext>
                </a:extLst>
              </a:tr>
              <a:tr h="354196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Autres activités (énergie, santé…)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157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+ 4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+ 6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217178"/>
                  </a:ext>
                </a:extLst>
              </a:tr>
              <a:tr h="199708"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Ensemble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2 924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1 244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+ 6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+ 3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336004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95276" y="5605410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part des 55 ans et + sensiblement plus importante sur la zone excepté pour le secteur agricole et les soins à la personne</a:t>
            </a:r>
          </a:p>
        </p:txBody>
      </p:sp>
    </p:spTree>
    <p:extLst>
      <p:ext uri="{BB962C8B-B14F-4D97-AF65-F5344CB8AC3E}">
        <p14:creationId xmlns:p14="http://schemas.microsoft.com/office/powerpoint/2010/main" val="1879217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8747" y="998173"/>
            <a:ext cx="7886700" cy="830628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>
                <a:solidFill>
                  <a:srgbClr val="3EC0C0"/>
                </a:solidFill>
              </a:rPr>
              <a:t>Échelon territorial de référence : EPCI</a:t>
            </a:r>
            <a:endParaRPr lang="fr-FR" sz="24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85751"/>
              </p:ext>
            </p:extLst>
          </p:nvPr>
        </p:nvGraphicFramePr>
        <p:xfrm>
          <a:off x="648747" y="1993446"/>
          <a:ext cx="7516166" cy="1862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3497">
                  <a:extLst>
                    <a:ext uri="{9D8B030D-6E8A-4147-A177-3AD203B41FA5}">
                      <a16:colId xmlns:a16="http://schemas.microsoft.com/office/drawing/2014/main" val="2222202241"/>
                    </a:ext>
                  </a:extLst>
                </a:gridCol>
                <a:gridCol w="2632669">
                  <a:extLst>
                    <a:ext uri="{9D8B030D-6E8A-4147-A177-3AD203B41FA5}">
                      <a16:colId xmlns:a16="http://schemas.microsoft.com/office/drawing/2014/main" val="3129494888"/>
                    </a:ext>
                  </a:extLst>
                </a:gridCol>
              </a:tblGrid>
              <a:tr h="444954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EPCI</a:t>
                      </a:r>
                    </a:p>
                  </a:txBody>
                  <a:tcPr>
                    <a:solidFill>
                      <a:srgbClr val="3E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Nombre</a:t>
                      </a:r>
                    </a:p>
                  </a:txBody>
                  <a:tcPr>
                    <a:solidFill>
                      <a:srgbClr val="3E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55959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Total Occitanie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04672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* Dont non</a:t>
                      </a:r>
                      <a:r>
                        <a:rPr lang="fr-FR" sz="1400" baseline="0" dirty="0"/>
                        <a:t> concernés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493256"/>
                  </a:ext>
                </a:extLst>
              </a:tr>
              <a:tr h="323178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/>
                        <a:t>* Dont concernés partiellement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300791"/>
                  </a:ext>
                </a:extLst>
              </a:tr>
              <a:tr h="323178">
                <a:tc>
                  <a:txBody>
                    <a:bodyPr/>
                    <a:lstStyle/>
                    <a:p>
                      <a:pPr algn="l"/>
                      <a:r>
                        <a:rPr lang="fr-FR" sz="1400" b="0" dirty="0"/>
                        <a:t>* Dont totalement concernés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/>
                        <a:t>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143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766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30350" y="5995988"/>
            <a:ext cx="77788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455863" y="5921376"/>
            <a:ext cx="77788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148013" y="6019801"/>
            <a:ext cx="77788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906838" y="5989638"/>
            <a:ext cx="77788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610100" y="5959476"/>
            <a:ext cx="77788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920750" y="6110288"/>
            <a:ext cx="77788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Shape 294"/>
          <p:cNvSpPr txBox="1">
            <a:spLocks/>
          </p:cNvSpPr>
          <p:nvPr/>
        </p:nvSpPr>
        <p:spPr>
          <a:xfrm>
            <a:off x="1311275" y="968375"/>
            <a:ext cx="7832725" cy="1546225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5400" dirty="0">
                <a:solidFill>
                  <a:schemeClr val="bg1">
                    <a:lumMod val="85000"/>
                  </a:schemeClr>
                </a:solidFill>
              </a:rPr>
              <a:t>Merci de votre attention</a:t>
            </a:r>
          </a:p>
        </p:txBody>
      </p:sp>
      <p:sp>
        <p:nvSpPr>
          <p:cNvPr id="16" name="Shape 296"/>
          <p:cNvSpPr txBox="1">
            <a:spLocks/>
          </p:cNvSpPr>
          <p:nvPr/>
        </p:nvSpPr>
        <p:spPr>
          <a:xfrm>
            <a:off x="0" y="3678238"/>
            <a:ext cx="9144000" cy="266065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" sz="2400" dirty="0">
                <a:solidFill>
                  <a:srgbClr val="FFFFFF"/>
                </a:solidFill>
              </a:rPr>
              <a:t>Réalisation 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endParaRPr lang="en" sz="2400" dirty="0">
              <a:solidFill>
                <a:srgbClr val="FFFFFF"/>
              </a:solidFill>
            </a:endParaRP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867017"/>
              </p:ext>
            </p:extLst>
          </p:nvPr>
        </p:nvGraphicFramePr>
        <p:xfrm>
          <a:off x="916023" y="4414665"/>
          <a:ext cx="8085100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8127">
                  <a:extLst>
                    <a:ext uri="{9D8B030D-6E8A-4147-A177-3AD203B41FA5}">
                      <a16:colId xmlns:a16="http://schemas.microsoft.com/office/drawing/2014/main" val="1010290515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7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9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6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Nelly</a:t>
                      </a:r>
                      <a:r>
                        <a:rPr lang="en" sz="1600" b="1" kern="1200" baseline="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Dubosc</a:t>
                      </a:r>
                      <a:endParaRPr lang="en" sz="16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600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CRA Occitanie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6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Eric Cavagna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600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CCI Occitanie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6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Yann Papastratis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600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CRMA Occitanie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6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Rémy Rambier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600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CRMA Occitanie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008018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:\DET\DAR\OBSERVATOIRE_ECO\OBSERVATOIRE DES TERRITOIRES\Etude_Transmission\map7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581149"/>
            <a:ext cx="6140449" cy="44174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688974" y="1057275"/>
            <a:ext cx="75819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2400" b="1" dirty="0">
                <a:solidFill>
                  <a:srgbClr val="3EC0C0"/>
                </a:solidFill>
              </a:rPr>
              <a:t>80 % du territoire régional concerné par l’action</a:t>
            </a:r>
          </a:p>
        </p:txBody>
      </p:sp>
    </p:spTree>
    <p:extLst>
      <p:ext uri="{BB962C8B-B14F-4D97-AF65-F5344CB8AC3E}">
        <p14:creationId xmlns:p14="http://schemas.microsoft.com/office/powerpoint/2010/main" val="2602941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42422" y="1024932"/>
            <a:ext cx="6109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3EC0C0"/>
                </a:solidFill>
              </a:rPr>
              <a:t>DONNÉES DE CADRAGE</a:t>
            </a:r>
          </a:p>
          <a:p>
            <a:pPr algn="ctr"/>
            <a:endParaRPr lang="fr-FR" sz="1050" b="1" dirty="0">
              <a:solidFill>
                <a:srgbClr val="0070C0"/>
              </a:solidFill>
            </a:endParaRPr>
          </a:p>
          <a:p>
            <a:pPr algn="ctr"/>
            <a:r>
              <a:rPr lang="fr-FR" sz="2400" b="1" dirty="0">
                <a:solidFill>
                  <a:srgbClr val="E95855"/>
                </a:solidFill>
              </a:rPr>
              <a:t>RÉGION OCCITANIE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62225" y="2102489"/>
            <a:ext cx="8269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Les ZRR-ZMM (zone d’intervention de l’action) représentent </a:t>
            </a:r>
            <a:r>
              <a:rPr lang="fr-FR" sz="2000" dirty="0">
                <a:solidFill>
                  <a:srgbClr val="E95855"/>
                </a:solidFill>
              </a:rPr>
              <a:t>80% de la superficie régionale</a:t>
            </a:r>
            <a:r>
              <a:rPr lang="fr-FR" sz="2000" dirty="0"/>
              <a:t>, pour seulement </a:t>
            </a:r>
            <a:r>
              <a:rPr lang="fr-FR" sz="2000" dirty="0">
                <a:solidFill>
                  <a:srgbClr val="E95855"/>
                </a:solidFill>
              </a:rPr>
              <a:t>32% de la population </a:t>
            </a:r>
            <a:r>
              <a:rPr lang="fr-FR" sz="2000" dirty="0"/>
              <a:t>d’Occitanie*.</a:t>
            </a:r>
          </a:p>
          <a:p>
            <a:pPr algn="just"/>
            <a:endParaRPr lang="fr-FR" sz="2000" dirty="0"/>
          </a:p>
          <a:p>
            <a:r>
              <a:rPr lang="fr-FR" sz="2000" dirty="0"/>
              <a:t>En outre, la population en ZRR-ZMM augmente beaucoup moins (+1,2% entre 2010 et 2015) que dans le reste de la région (+6,3% entre 2010 et 2015).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542422" y="3849121"/>
            <a:ext cx="6109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A9D18E"/>
                </a:solidFill>
              </a:rPr>
              <a:t>ZONE PNR 66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62225" y="4426202"/>
            <a:ext cx="8269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Les ZRR-ZMM représentent 97 % de la superficie de la zone, et </a:t>
            </a:r>
            <a:r>
              <a:rPr lang="fr-FR" sz="2000" dirty="0">
                <a:solidFill>
                  <a:srgbClr val="E95855"/>
                </a:solidFill>
              </a:rPr>
              <a:t>81% de sa population.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09600" y="5486400"/>
            <a:ext cx="6591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* Source : Insee, recensements de la population </a:t>
            </a:r>
          </a:p>
        </p:txBody>
      </p:sp>
    </p:spTree>
    <p:extLst>
      <p:ext uri="{BB962C8B-B14F-4D97-AF65-F5344CB8AC3E}">
        <p14:creationId xmlns:p14="http://schemas.microsoft.com/office/powerpoint/2010/main" val="715280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42422" y="1024932"/>
            <a:ext cx="6109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3EC0C0"/>
                </a:solidFill>
              </a:rPr>
              <a:t>DONNÉES DE CADRAGE</a:t>
            </a:r>
          </a:p>
          <a:p>
            <a:pPr algn="ctr"/>
            <a:endParaRPr lang="fr-FR" sz="1050" b="1" dirty="0">
              <a:solidFill>
                <a:srgbClr val="0070C0"/>
              </a:solidFill>
            </a:endParaRPr>
          </a:p>
          <a:p>
            <a:pPr algn="ctr"/>
            <a:r>
              <a:rPr lang="fr-FR" sz="2400" b="1" dirty="0">
                <a:solidFill>
                  <a:srgbClr val="E95855"/>
                </a:solidFill>
              </a:rPr>
              <a:t>RÉGION OCCITANIE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62225" y="2102489"/>
            <a:ext cx="8269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En ZRR-ZMM, les </a:t>
            </a:r>
            <a:r>
              <a:rPr lang="fr-FR" sz="2400" dirty="0">
                <a:solidFill>
                  <a:srgbClr val="E95855"/>
                </a:solidFill>
              </a:rPr>
              <a:t>60 ans et plus </a:t>
            </a:r>
            <a:r>
              <a:rPr lang="fr-FR" sz="2400" dirty="0"/>
              <a:t>représentent plus </a:t>
            </a:r>
            <a:r>
              <a:rPr lang="fr-FR" sz="2400" dirty="0">
                <a:solidFill>
                  <a:srgbClr val="E95855"/>
                </a:solidFill>
              </a:rPr>
              <a:t>d’1/3 de la population</a:t>
            </a:r>
            <a:r>
              <a:rPr lang="fr-FR" sz="2400" dirty="0"/>
              <a:t>, contre ¼ dans le reste de la région.</a:t>
            </a:r>
          </a:p>
          <a:p>
            <a:pPr algn="just"/>
            <a:endParaRPr lang="fr-FR" sz="2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542422" y="3467286"/>
            <a:ext cx="6109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A9D18E"/>
                </a:solidFill>
              </a:rPr>
              <a:t>ZONE PNR 66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62225" y="4184172"/>
            <a:ext cx="8269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L’écart est identique sur la zone : les 60 ans et plus représentent près d’1/3 de la population en ZRR, contre ¼ sur le reste du la zone.</a:t>
            </a:r>
          </a:p>
          <a:p>
            <a:pPr algn="just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043267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08990"/>
            <a:ext cx="6149340" cy="467176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200150" y="885825"/>
            <a:ext cx="733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EC0C0"/>
                </a:solidFill>
              </a:rPr>
              <a:t>les 60% et + représentent + de 33% de la population en ZRR-ZMM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0360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200150" y="885825"/>
            <a:ext cx="7334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EC0C0"/>
                </a:solidFill>
              </a:rPr>
              <a:t>Une densité de population plus faible en ZRR-ZMM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1208990"/>
            <a:ext cx="6453187" cy="490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0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42422" y="1024932"/>
            <a:ext cx="6109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DONNEES DE CADRAGE</a:t>
            </a:r>
          </a:p>
          <a:p>
            <a:pPr algn="ctr"/>
            <a:endParaRPr lang="fr-FR" sz="1050" b="1" dirty="0">
              <a:solidFill>
                <a:srgbClr val="0070C0"/>
              </a:solidFill>
            </a:endParaRPr>
          </a:p>
          <a:p>
            <a:pPr algn="ctr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REGION OCCITANIE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62225" y="2102489"/>
            <a:ext cx="8269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En ZRR-ZMM, </a:t>
            </a:r>
            <a:r>
              <a:rPr lang="fr-FR" sz="2400" dirty="0">
                <a:solidFill>
                  <a:srgbClr val="FF0000"/>
                </a:solidFill>
              </a:rPr>
              <a:t>33% des logements sont des résidences secondaires, occasionnelles ou des logements vacants</a:t>
            </a:r>
            <a:r>
              <a:rPr lang="fr-FR" sz="2400" dirty="0"/>
              <a:t>, contre 19% dans le reste de la région.</a:t>
            </a:r>
          </a:p>
          <a:p>
            <a:pPr algn="just"/>
            <a:endParaRPr lang="fr-FR" sz="2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542422" y="3467286"/>
            <a:ext cx="6109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A9D18E"/>
                </a:solidFill>
              </a:rPr>
              <a:t>ZONE PNR 66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62225" y="4103785"/>
            <a:ext cx="8269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En ZRR-ZMM, </a:t>
            </a:r>
            <a:r>
              <a:rPr lang="fr-FR" sz="2400" dirty="0">
                <a:solidFill>
                  <a:srgbClr val="FF0000"/>
                </a:solidFill>
              </a:rPr>
              <a:t>60% des logements sont des résidences secondaires, occasionnelles ou des logements vacants</a:t>
            </a:r>
            <a:r>
              <a:rPr lang="fr-FR" sz="2400" dirty="0"/>
              <a:t>, contre 16% dans le reste de la zone.</a:t>
            </a:r>
          </a:p>
        </p:txBody>
      </p:sp>
    </p:spTree>
    <p:extLst>
      <p:ext uri="{BB962C8B-B14F-4D97-AF65-F5344CB8AC3E}">
        <p14:creationId xmlns:p14="http://schemas.microsoft.com/office/powerpoint/2010/main" val="1399929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42422" y="1024932"/>
            <a:ext cx="6109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DONNEES DE CADRAGE</a:t>
            </a:r>
          </a:p>
          <a:p>
            <a:pPr algn="ctr"/>
            <a:endParaRPr lang="fr-FR" sz="1050" b="1" dirty="0">
              <a:solidFill>
                <a:srgbClr val="0070C0"/>
              </a:solidFill>
            </a:endParaRPr>
          </a:p>
          <a:p>
            <a:pPr algn="ctr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REGION OCCITANIE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62225" y="2102489"/>
            <a:ext cx="8269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solidFill>
                  <a:srgbClr val="FF0000"/>
                </a:solidFill>
              </a:rPr>
              <a:t>L’emploi </a:t>
            </a:r>
            <a:r>
              <a:rPr lang="fr-FR" sz="2000" dirty="0"/>
              <a:t>en ZRR-ZMM* </a:t>
            </a:r>
            <a:r>
              <a:rPr lang="fr-FR" sz="2000" dirty="0">
                <a:solidFill>
                  <a:srgbClr val="FF0000"/>
                </a:solidFill>
              </a:rPr>
              <a:t>est</a:t>
            </a:r>
            <a:r>
              <a:rPr lang="fr-FR" sz="2000" dirty="0"/>
              <a:t> </a:t>
            </a:r>
            <a:r>
              <a:rPr lang="fr-FR" sz="2000" dirty="0">
                <a:solidFill>
                  <a:srgbClr val="FF0000"/>
                </a:solidFill>
              </a:rPr>
              <a:t>davantage agricole </a:t>
            </a:r>
            <a:r>
              <a:rPr lang="fr-FR" sz="2000" dirty="0"/>
              <a:t>(9%, soit 7 points de pourcentage de plus que dans le reste de la région) et </a:t>
            </a:r>
            <a:r>
              <a:rPr lang="fr-FR" sz="2000" dirty="0">
                <a:solidFill>
                  <a:srgbClr val="FF0000"/>
                </a:solidFill>
              </a:rPr>
              <a:t>beaucoup moins dans le commerce et les services </a:t>
            </a:r>
            <a:r>
              <a:rPr lang="fr-FR" sz="2000" dirty="0"/>
              <a:t>(35% soit 12 points de pourcentage de moins que dans le reste de la région).</a:t>
            </a:r>
          </a:p>
          <a:p>
            <a:pPr algn="just"/>
            <a:r>
              <a:rPr lang="fr-FR" sz="2000" dirty="0"/>
              <a:t>Les ZRR-ZMM regroupent plus de 64% de l’emploi agricole de la région.</a:t>
            </a:r>
          </a:p>
          <a:p>
            <a:pPr algn="just"/>
            <a:endParaRPr lang="fr-FR" sz="2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542422" y="3810648"/>
            <a:ext cx="6109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A9D18E"/>
                </a:solidFill>
              </a:rPr>
              <a:t>ZONE PNR 66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62225" y="4283568"/>
            <a:ext cx="826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L’emploi sur la zone est d’avantage agricole (6%, soit 2 points de pourcentage de plus que dans le reste de la région).. 43 % des emplois sont dans les administrations publiques (enseignement, social, </a:t>
            </a:r>
            <a:r>
              <a:rPr lang="fr-FR" sz="2000" dirty="0" err="1"/>
              <a:t>etc</a:t>
            </a:r>
            <a:r>
              <a:rPr lang="fr-FR" sz="2000" dirty="0"/>
              <a:t>) contre 35% sur le reste de la région.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71500" y="5772150"/>
            <a:ext cx="8160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* Source Insee : emploi au lieu de travail</a:t>
            </a:r>
          </a:p>
        </p:txBody>
      </p:sp>
    </p:spTree>
    <p:extLst>
      <p:ext uri="{BB962C8B-B14F-4D97-AF65-F5344CB8AC3E}">
        <p14:creationId xmlns:p14="http://schemas.microsoft.com/office/powerpoint/2010/main" val="6457309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1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" id="{9F96C6EB-8C3A-4191-A270-CC8C8DFCEEA7}" vid="{9D33C4FC-4F3C-4C09-A243-71F62CE4B64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6760</TotalTime>
  <Words>1485</Words>
  <Application>Microsoft Office PowerPoint</Application>
  <PresentationFormat>Affichage à l'écran (4:3)</PresentationFormat>
  <Paragraphs>295</Paragraphs>
  <Slides>20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Verdana</vt:lpstr>
      <vt:lpstr>Thème1</vt:lpstr>
      <vt:lpstr>Initiatives Structurantes et Innovantes en faveur de l'entrepreneuriat par la transmission-reprise d'entreprises en Zone de Montagne, de Massif (ZMM) et Rurales d'Occitanie (ZRR) 2017 – 2019</vt:lpstr>
      <vt:lpstr>Échelon territorial de référence : EPCI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Champs de l’étude : 314 163 établissements en Occitanie</vt:lpstr>
      <vt:lpstr>Population étudiée</vt:lpstr>
      <vt:lpstr>Des situations différentes selon le secteur d’activité…</vt:lpstr>
      <vt:lpstr>… Et suivant la situation géographique</vt:lpstr>
      <vt:lpstr>Présentation PowerPoint</vt:lpstr>
      <vt:lpstr>Présentation PowerPoint</vt:lpstr>
      <vt:lpstr>Focus zone PNR 66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Eco</dc:creator>
  <cp:lastModifiedBy>TOUR_RANDO_01</cp:lastModifiedBy>
  <cp:revision>231</cp:revision>
  <cp:lastPrinted>2018-01-29T14:40:32Z</cp:lastPrinted>
  <dcterms:created xsi:type="dcterms:W3CDTF">2018-01-21T14:08:55Z</dcterms:created>
  <dcterms:modified xsi:type="dcterms:W3CDTF">2020-06-08T10:20:47Z</dcterms:modified>
</cp:coreProperties>
</file>